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08788" cy="99409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8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51162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AF31FC-D747-4B8B-AE37-568E99ABDC61}" type="datetimeFigureOut">
              <a:rPr lang="cs-CZ" smtClean="0"/>
              <a:t>08.04.2020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6712" cy="44735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4245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6038" y="9442450"/>
            <a:ext cx="2951162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993BA2-C1D2-4152-9D2F-181971055D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3540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993BA2-C1D2-4152-9D2F-181971055D8C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90744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993BA2-C1D2-4152-9D2F-181971055D8C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73534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EDBDA-E6EA-47AA-B0D0-53D672BC673E}" type="datetimeFigureOut">
              <a:rPr lang="cs-CZ" smtClean="0"/>
              <a:t>08.04.2020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E941C-56E9-4ED9-AFDB-BC417E9B5C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1681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EDBDA-E6EA-47AA-B0D0-53D672BC673E}" type="datetimeFigureOut">
              <a:rPr lang="cs-CZ" smtClean="0"/>
              <a:t>08.04.2020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E941C-56E9-4ED9-AFDB-BC417E9B5C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2991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EDBDA-E6EA-47AA-B0D0-53D672BC673E}" type="datetimeFigureOut">
              <a:rPr lang="cs-CZ" smtClean="0"/>
              <a:t>08.04.2020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E941C-56E9-4ED9-AFDB-BC417E9B5C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4413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EDBDA-E6EA-47AA-B0D0-53D672BC673E}" type="datetimeFigureOut">
              <a:rPr lang="cs-CZ" smtClean="0"/>
              <a:t>08.04.2020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E941C-56E9-4ED9-AFDB-BC417E9B5C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8901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EDBDA-E6EA-47AA-B0D0-53D672BC673E}" type="datetimeFigureOut">
              <a:rPr lang="cs-CZ" smtClean="0"/>
              <a:t>08.04.2020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E941C-56E9-4ED9-AFDB-BC417E9B5C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871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EDBDA-E6EA-47AA-B0D0-53D672BC673E}" type="datetimeFigureOut">
              <a:rPr lang="cs-CZ" smtClean="0"/>
              <a:t>08.04.2020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E941C-56E9-4ED9-AFDB-BC417E9B5C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1571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EDBDA-E6EA-47AA-B0D0-53D672BC673E}" type="datetimeFigureOut">
              <a:rPr lang="cs-CZ" smtClean="0"/>
              <a:t>08.04.2020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E941C-56E9-4ED9-AFDB-BC417E9B5C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0719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EDBDA-E6EA-47AA-B0D0-53D672BC673E}" type="datetimeFigureOut">
              <a:rPr lang="cs-CZ" smtClean="0"/>
              <a:t>08.04.2020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E941C-56E9-4ED9-AFDB-BC417E9B5C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9462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EDBDA-E6EA-47AA-B0D0-53D672BC673E}" type="datetimeFigureOut">
              <a:rPr lang="cs-CZ" smtClean="0"/>
              <a:t>08.04.2020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E941C-56E9-4ED9-AFDB-BC417E9B5C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5670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EDBDA-E6EA-47AA-B0D0-53D672BC673E}" type="datetimeFigureOut">
              <a:rPr lang="cs-CZ" smtClean="0"/>
              <a:t>08.04.2020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E941C-56E9-4ED9-AFDB-BC417E9B5C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2300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EDBDA-E6EA-47AA-B0D0-53D672BC673E}" type="datetimeFigureOut">
              <a:rPr lang="cs-CZ" smtClean="0"/>
              <a:t>08.04.2020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E941C-56E9-4ED9-AFDB-BC417E9B5C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5716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EDBDA-E6EA-47AA-B0D0-53D672BC673E}" type="datetimeFigureOut">
              <a:rPr lang="cs-CZ" smtClean="0"/>
              <a:t>08.04.2020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3E941C-56E9-4ED9-AFDB-BC417E9B5C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5208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484537" y="1445092"/>
            <a:ext cx="3476336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b="1" dirty="0" smtClean="0"/>
              <a:t>Preferujete elektronické tiskopisy?</a:t>
            </a:r>
            <a:endParaRPr lang="cs-CZ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945091" y="2452763"/>
            <a:ext cx="2376263" cy="27699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dirty="0" smtClean="0"/>
              <a:t>Navštivte  www.klatovskeskolky.cz</a:t>
            </a:r>
            <a:endParaRPr lang="cs-CZ" sz="12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4571998" y="1445092"/>
            <a:ext cx="4210833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b="1" dirty="0" smtClean="0"/>
              <a:t>Preferujete tištěnou  podobu dokumentů?</a:t>
            </a:r>
            <a:endParaRPr lang="cs-CZ" b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5605084" y="2083432"/>
            <a:ext cx="2448272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dirty="0" smtClean="0"/>
              <a:t>Navštivte v úředních hodinách MŠ, kam chcete své dítě  zapsat a tiskopisy </a:t>
            </a:r>
            <a:r>
              <a:rPr lang="cs-CZ" sz="1200" dirty="0" smtClean="0"/>
              <a:t>si tam vyzvedněte. Místo bude zřetelně označeno.</a:t>
            </a:r>
            <a:endParaRPr lang="cs-CZ" sz="1200" dirty="0"/>
          </a:p>
        </p:txBody>
      </p:sp>
      <p:cxnSp>
        <p:nvCxnSpPr>
          <p:cNvPr id="12" name="Přímá spojnice se šipkou 11"/>
          <p:cNvCxnSpPr>
            <a:endCxn id="4" idx="0"/>
          </p:cNvCxnSpPr>
          <p:nvPr/>
        </p:nvCxnSpPr>
        <p:spPr>
          <a:xfrm flipH="1">
            <a:off x="2222705" y="1055167"/>
            <a:ext cx="2421303" cy="3899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>
            <a:endCxn id="6" idx="0"/>
          </p:cNvCxnSpPr>
          <p:nvPr/>
        </p:nvCxnSpPr>
        <p:spPr>
          <a:xfrm>
            <a:off x="4644008" y="1055167"/>
            <a:ext cx="2033407" cy="3899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>
            <a:stCxn id="4" idx="2"/>
            <a:endCxn id="5" idx="0"/>
          </p:cNvCxnSpPr>
          <p:nvPr/>
        </p:nvCxnSpPr>
        <p:spPr>
          <a:xfrm flipH="1">
            <a:off x="2133223" y="1814424"/>
            <a:ext cx="89482" cy="63833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ovéPole 21"/>
          <p:cNvSpPr txBox="1"/>
          <p:nvPr/>
        </p:nvSpPr>
        <p:spPr>
          <a:xfrm>
            <a:off x="2819419" y="3860323"/>
            <a:ext cx="3763407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b="1" dirty="0" smtClean="0"/>
              <a:t>Vyplňte všechny potřebné  formuláře</a:t>
            </a:r>
            <a:endParaRPr lang="cs-CZ" b="1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251520" y="4596517"/>
            <a:ext cx="1190069" cy="27699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1200" dirty="0" smtClean="0"/>
              <a:t>Přihlášku  dítěte</a:t>
            </a:r>
            <a:endParaRPr lang="cs-CZ" sz="1200" dirty="0"/>
          </a:p>
        </p:txBody>
      </p:sp>
      <p:sp>
        <p:nvSpPr>
          <p:cNvPr id="26" name="TextovéPole 25"/>
          <p:cNvSpPr txBox="1"/>
          <p:nvPr/>
        </p:nvSpPr>
        <p:spPr>
          <a:xfrm>
            <a:off x="1547664" y="4596517"/>
            <a:ext cx="1584176" cy="101566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dirty="0" smtClean="0"/>
              <a:t>Evidenční list  dítěte  - jen první stranu bez  potvrzení lékaře, na zadní straně tiskopis podepište</a:t>
            </a:r>
            <a:endParaRPr lang="cs-CZ" sz="1200" dirty="0"/>
          </a:p>
        </p:txBody>
      </p:sp>
      <p:sp>
        <p:nvSpPr>
          <p:cNvPr id="27" name="TextovéPole 26"/>
          <p:cNvSpPr txBox="1"/>
          <p:nvPr/>
        </p:nvSpPr>
        <p:spPr>
          <a:xfrm>
            <a:off x="3563888" y="4596517"/>
            <a:ext cx="1584176" cy="101566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dirty="0" smtClean="0"/>
              <a:t>Čestné prohlášení o očkování  (u dítěte  v posledním roce před nástupem do ZŠ není potřeba)  </a:t>
            </a:r>
            <a:endParaRPr lang="cs-CZ" sz="1200" dirty="0"/>
          </a:p>
        </p:txBody>
      </p:sp>
      <p:sp>
        <p:nvSpPr>
          <p:cNvPr id="28" name="TextovéPole 27"/>
          <p:cNvSpPr txBox="1"/>
          <p:nvPr/>
        </p:nvSpPr>
        <p:spPr>
          <a:xfrm>
            <a:off x="5587440" y="4596516"/>
            <a:ext cx="1089975" cy="83099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dirty="0" smtClean="0"/>
              <a:t>Souhlas se zpracováním osobních údajů</a:t>
            </a:r>
            <a:endParaRPr lang="cs-CZ" sz="1200" dirty="0"/>
          </a:p>
        </p:txBody>
      </p:sp>
      <p:cxnSp>
        <p:nvCxnSpPr>
          <p:cNvPr id="42" name="Přímá spojnice se šipkou 41"/>
          <p:cNvCxnSpPr>
            <a:stCxn id="7" idx="3"/>
            <a:endCxn id="7" idx="3"/>
          </p:cNvCxnSpPr>
          <p:nvPr/>
        </p:nvCxnSpPr>
        <p:spPr>
          <a:xfrm>
            <a:off x="8053356" y="2498931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nice se šipkou 45"/>
          <p:cNvCxnSpPr>
            <a:stCxn id="6" idx="2"/>
          </p:cNvCxnSpPr>
          <p:nvPr/>
        </p:nvCxnSpPr>
        <p:spPr>
          <a:xfrm>
            <a:off x="6677415" y="1814424"/>
            <a:ext cx="303610" cy="2256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ovéPole 48"/>
          <p:cNvSpPr txBox="1"/>
          <p:nvPr/>
        </p:nvSpPr>
        <p:spPr>
          <a:xfrm>
            <a:off x="7173435" y="4596517"/>
            <a:ext cx="1640186" cy="101566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dirty="0" smtClean="0"/>
              <a:t>Okopírujte  rodný list dítěte , občanský průkaz zákonného zástupce a  očkovací průkaz  dítěte </a:t>
            </a:r>
            <a:endParaRPr lang="cs-CZ" sz="12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619417" y="6165304"/>
            <a:ext cx="7769007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 smtClean="0"/>
              <a:t>Úřední hodiny na všech pracovištích MŠ: pondělí a středa od 8.00 do 10.00 hod.</a:t>
            </a:r>
            <a:endParaRPr lang="cs-CZ" dirty="0"/>
          </a:p>
        </p:txBody>
      </p:sp>
      <p:cxnSp>
        <p:nvCxnSpPr>
          <p:cNvPr id="37" name="Přímá spojnice se šipkou 36"/>
          <p:cNvCxnSpPr>
            <a:stCxn id="22" idx="2"/>
            <a:endCxn id="25" idx="0"/>
          </p:cNvCxnSpPr>
          <p:nvPr/>
        </p:nvCxnSpPr>
        <p:spPr>
          <a:xfrm flipH="1">
            <a:off x="846555" y="4229655"/>
            <a:ext cx="3854568" cy="3668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nice se šipkou 39"/>
          <p:cNvCxnSpPr>
            <a:stCxn id="22" idx="2"/>
            <a:endCxn id="26" idx="0"/>
          </p:cNvCxnSpPr>
          <p:nvPr/>
        </p:nvCxnSpPr>
        <p:spPr>
          <a:xfrm flipH="1">
            <a:off x="2339752" y="4229655"/>
            <a:ext cx="2361371" cy="3668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se šipkou 42"/>
          <p:cNvCxnSpPr>
            <a:stCxn id="22" idx="2"/>
            <a:endCxn id="27" idx="0"/>
          </p:cNvCxnSpPr>
          <p:nvPr/>
        </p:nvCxnSpPr>
        <p:spPr>
          <a:xfrm flipH="1">
            <a:off x="4355976" y="4229655"/>
            <a:ext cx="345147" cy="3668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Přímá spojnice se šipkou 44"/>
          <p:cNvCxnSpPr>
            <a:stCxn id="22" idx="2"/>
            <a:endCxn id="28" idx="0"/>
          </p:cNvCxnSpPr>
          <p:nvPr/>
        </p:nvCxnSpPr>
        <p:spPr>
          <a:xfrm>
            <a:off x="4701123" y="4229655"/>
            <a:ext cx="1431305" cy="36686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Přímá spojnice se šipkou 49"/>
          <p:cNvCxnSpPr>
            <a:stCxn id="22" idx="2"/>
            <a:endCxn id="49" idx="0"/>
          </p:cNvCxnSpPr>
          <p:nvPr/>
        </p:nvCxnSpPr>
        <p:spPr>
          <a:xfrm>
            <a:off x="4701123" y="4229655"/>
            <a:ext cx="3292405" cy="3668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ovéPole 31"/>
          <p:cNvSpPr txBox="1"/>
          <p:nvPr/>
        </p:nvSpPr>
        <p:spPr>
          <a:xfrm>
            <a:off x="469917" y="531947"/>
            <a:ext cx="8596777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2800" b="1" dirty="0" smtClean="0"/>
              <a:t>Jak na to, aneb zápis do MŠ Klatovy v době </a:t>
            </a:r>
            <a:r>
              <a:rPr lang="cs-CZ" sz="2800" b="1" dirty="0" err="1" smtClean="0"/>
              <a:t>koronavirové</a:t>
            </a:r>
            <a:endParaRPr lang="cs-CZ" sz="2800" b="1" dirty="0"/>
          </a:p>
        </p:txBody>
      </p:sp>
      <p:sp>
        <p:nvSpPr>
          <p:cNvPr id="38" name="TextovéPole 37"/>
          <p:cNvSpPr txBox="1"/>
          <p:nvPr/>
        </p:nvSpPr>
        <p:spPr>
          <a:xfrm>
            <a:off x="1979712" y="3284984"/>
            <a:ext cx="4624215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b="1" dirty="0" smtClean="0"/>
              <a:t>Používejte výhradně nově zveřejněné tiskopisy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593266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323528" y="548680"/>
            <a:ext cx="8291116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b="1" dirty="0" smtClean="0"/>
              <a:t>Jak vyplněné a okopírované formuláře doručíte na Vámi vybranou mateřskou školu? </a:t>
            </a:r>
            <a:endParaRPr lang="cs-CZ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290652" y="1408860"/>
            <a:ext cx="2376263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dirty="0" smtClean="0"/>
              <a:t>Prostřednictvím datové schránky  MŠ Klatovy  ID e65ksv7</a:t>
            </a:r>
            <a:endParaRPr lang="cs-CZ" sz="12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3564065" y="1409000"/>
            <a:ext cx="1810041" cy="8309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dirty="0" smtClean="0"/>
              <a:t>Dokumenty zaslat poštou  na adresu ředitelství :</a:t>
            </a:r>
          </a:p>
          <a:p>
            <a:r>
              <a:rPr lang="cs-CZ" sz="1200" dirty="0" smtClean="0"/>
              <a:t>MŠ Klatovy, Studentská 601</a:t>
            </a:r>
            <a:endParaRPr lang="cs-CZ" sz="12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6201038" y="1408860"/>
            <a:ext cx="2239501" cy="101566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dirty="0" smtClean="0"/>
              <a:t>Vhodit   v obálce nebo folii v úředních hodinách do připravené a označené </a:t>
            </a:r>
            <a:r>
              <a:rPr lang="cs-CZ" sz="1200" dirty="0" smtClean="0"/>
              <a:t>schránky na Vámi vybrané mateřské škole. Místo bude zřetelně označeno.</a:t>
            </a:r>
            <a:endParaRPr lang="cs-CZ" sz="1200" dirty="0"/>
          </a:p>
        </p:txBody>
      </p:sp>
      <p:cxnSp>
        <p:nvCxnSpPr>
          <p:cNvPr id="12" name="Přímá spojnice se šipkou 11"/>
          <p:cNvCxnSpPr>
            <a:stCxn id="5" idx="2"/>
            <a:endCxn id="6" idx="0"/>
          </p:cNvCxnSpPr>
          <p:nvPr/>
        </p:nvCxnSpPr>
        <p:spPr>
          <a:xfrm flipH="1">
            <a:off x="1478784" y="918012"/>
            <a:ext cx="2990302" cy="4908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>
            <a:stCxn id="5" idx="2"/>
            <a:endCxn id="7" idx="0"/>
          </p:cNvCxnSpPr>
          <p:nvPr/>
        </p:nvCxnSpPr>
        <p:spPr>
          <a:xfrm>
            <a:off x="4469086" y="918012"/>
            <a:ext cx="0" cy="4909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ovéPole 21"/>
          <p:cNvSpPr txBox="1"/>
          <p:nvPr/>
        </p:nvSpPr>
        <p:spPr>
          <a:xfrm>
            <a:off x="290651" y="3779748"/>
            <a:ext cx="3014287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b="1" dirty="0" smtClean="0"/>
              <a:t>Jak se dozvíte o přijetí dítěte?</a:t>
            </a:r>
            <a:endParaRPr lang="cs-CZ" b="1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113289" y="5157192"/>
            <a:ext cx="3608680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b="1" dirty="0" smtClean="0"/>
              <a:t>Jaké registrační číslo má Vaše  dítě? </a:t>
            </a:r>
            <a:endParaRPr lang="cs-CZ" b="1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4059291" y="3502749"/>
            <a:ext cx="3763786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dirty="0" smtClean="0"/>
              <a:t>Registrační čísla přijatých dětí budou zveřejněna na www.klatovskeskolky.cz</a:t>
            </a:r>
            <a:endParaRPr lang="cs-CZ" sz="1200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4029688" y="4338267"/>
            <a:ext cx="4063531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dirty="0" smtClean="0"/>
              <a:t>Seznam registračních čísel přijatých dětí bude vyvěšen na Vámi vybrané MŠ (k nahlédnutí v úředních dnech)  </a:t>
            </a:r>
            <a:endParaRPr lang="cs-CZ" sz="1200" dirty="0"/>
          </a:p>
        </p:txBody>
      </p:sp>
      <p:cxnSp>
        <p:nvCxnSpPr>
          <p:cNvPr id="27" name="Přímá spojnice se šipkou 26"/>
          <p:cNvCxnSpPr>
            <a:stCxn id="22" idx="3"/>
            <a:endCxn id="24" idx="1"/>
          </p:cNvCxnSpPr>
          <p:nvPr/>
        </p:nvCxnSpPr>
        <p:spPr>
          <a:xfrm flipV="1">
            <a:off x="3304938" y="3733582"/>
            <a:ext cx="754353" cy="2308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se šipkou 28"/>
          <p:cNvCxnSpPr>
            <a:stCxn id="22" idx="3"/>
            <a:endCxn id="25" idx="1"/>
          </p:cNvCxnSpPr>
          <p:nvPr/>
        </p:nvCxnSpPr>
        <p:spPr>
          <a:xfrm>
            <a:off x="3304938" y="3964414"/>
            <a:ext cx="724750" cy="6046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ovéPole 29"/>
          <p:cNvSpPr txBox="1"/>
          <p:nvPr/>
        </p:nvSpPr>
        <p:spPr>
          <a:xfrm>
            <a:off x="4215684" y="5249525"/>
            <a:ext cx="4692375" cy="27699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1200" dirty="0" smtClean="0"/>
              <a:t> Registračním číslem Vašeho dítěte je prvních 8 číslic z jeho rodného čísla</a:t>
            </a:r>
            <a:endParaRPr lang="cs-CZ" sz="1200" dirty="0"/>
          </a:p>
        </p:txBody>
      </p:sp>
      <p:cxnSp>
        <p:nvCxnSpPr>
          <p:cNvPr id="32" name="Přímá spojnice se šipkou 31"/>
          <p:cNvCxnSpPr>
            <a:stCxn id="23" idx="3"/>
            <a:endCxn id="30" idx="1"/>
          </p:cNvCxnSpPr>
          <p:nvPr/>
        </p:nvCxnSpPr>
        <p:spPr>
          <a:xfrm>
            <a:off x="3721969" y="5341858"/>
            <a:ext cx="493715" cy="461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ovéPole 32"/>
          <p:cNvSpPr txBox="1"/>
          <p:nvPr/>
        </p:nvSpPr>
        <p:spPr>
          <a:xfrm>
            <a:off x="113289" y="6021288"/>
            <a:ext cx="4651723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b="1" dirty="0" smtClean="0"/>
              <a:t>Kdy budou seznamy  přijatých dětí zveřejněny?</a:t>
            </a:r>
            <a:endParaRPr lang="cs-CZ" b="1" dirty="0"/>
          </a:p>
        </p:txBody>
      </p:sp>
      <p:sp>
        <p:nvSpPr>
          <p:cNvPr id="34" name="TextovéPole 33"/>
          <p:cNvSpPr txBox="1"/>
          <p:nvPr/>
        </p:nvSpPr>
        <p:spPr>
          <a:xfrm>
            <a:off x="5683978" y="6113621"/>
            <a:ext cx="1951112" cy="27699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1200" dirty="0" smtClean="0"/>
              <a:t>Den zveřejnění  je 8. 6. 2020</a:t>
            </a:r>
            <a:endParaRPr lang="cs-CZ" sz="1200" dirty="0"/>
          </a:p>
        </p:txBody>
      </p:sp>
      <p:cxnSp>
        <p:nvCxnSpPr>
          <p:cNvPr id="36" name="Přímá spojnice se šipkou 35"/>
          <p:cNvCxnSpPr>
            <a:stCxn id="33" idx="3"/>
            <a:endCxn id="34" idx="1"/>
          </p:cNvCxnSpPr>
          <p:nvPr/>
        </p:nvCxnSpPr>
        <p:spPr>
          <a:xfrm>
            <a:off x="4765012" y="6205954"/>
            <a:ext cx="918966" cy="461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nice se šipkou 43"/>
          <p:cNvCxnSpPr>
            <a:stCxn id="5" idx="2"/>
          </p:cNvCxnSpPr>
          <p:nvPr/>
        </p:nvCxnSpPr>
        <p:spPr>
          <a:xfrm>
            <a:off x="4469086" y="918012"/>
            <a:ext cx="2479178" cy="4908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ovéPole 15"/>
          <p:cNvSpPr txBox="1"/>
          <p:nvPr/>
        </p:nvSpPr>
        <p:spPr>
          <a:xfrm>
            <a:off x="697786" y="2657838"/>
            <a:ext cx="6780318" cy="3693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dirty="0" smtClean="0"/>
              <a:t>Do všech mateřských škol jsou přijímány děti od 3 do 6 let podle kritérií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21641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307173" y="304570"/>
            <a:ext cx="4118948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b="1" dirty="0" smtClean="0"/>
              <a:t>Od kdy může moje </a:t>
            </a:r>
            <a:r>
              <a:rPr lang="cs-CZ" b="1" dirty="0" smtClean="0"/>
              <a:t>dítě nastoupit </a:t>
            </a:r>
            <a:r>
              <a:rPr lang="cs-CZ" b="1" dirty="0" smtClean="0"/>
              <a:t>do MŠ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4613496" y="491361"/>
            <a:ext cx="4009397" cy="64633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dirty="0" smtClean="0"/>
              <a:t>Děti jsou do MŠ přijímány podle věku a spádovosti. (viz kritéria). Na běžnou třídu MŠ může dítě nastoupit až po dovršení věku 3 let. </a:t>
            </a:r>
            <a:endParaRPr lang="cs-CZ" sz="12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251519" y="2996952"/>
            <a:ext cx="5920467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b="1" dirty="0" smtClean="0"/>
              <a:t>Nastupuji do práce a mám dítě mladší 3 let. Co mám dělat?</a:t>
            </a:r>
            <a:endParaRPr lang="cs-CZ" b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5248737" y="3681541"/>
            <a:ext cx="3672408" cy="101566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dirty="0" smtClean="0"/>
              <a:t>Pokud Vaše dítě dovrší věku 2 let do 31. 8. 2020  a splňuje podmínky pro předškolní vzdělávání, vyplňte tiskopisy potřebné k zápisu a doručte je na Mateřskou školu Klatovy, Studentská 601, kde </a:t>
            </a:r>
            <a:r>
              <a:rPr lang="cs-CZ" sz="1200" dirty="0" smtClean="0"/>
              <a:t>je třída </a:t>
            </a:r>
            <a:r>
              <a:rPr lang="cs-CZ" sz="1200" dirty="0" smtClean="0"/>
              <a:t>pro </a:t>
            </a:r>
            <a:r>
              <a:rPr lang="cs-CZ" sz="1200" dirty="0" smtClean="0"/>
              <a:t> dvouleté děti </a:t>
            </a:r>
            <a:r>
              <a:rPr lang="cs-CZ" sz="1200" dirty="0" smtClean="0"/>
              <a:t>zaměstnaných </a:t>
            </a:r>
            <a:r>
              <a:rPr lang="cs-CZ" sz="1200" dirty="0" smtClean="0"/>
              <a:t>matek.</a:t>
            </a:r>
            <a:endParaRPr lang="cs-CZ" sz="12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389664" y="4725144"/>
            <a:ext cx="4730181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b="1" dirty="0" smtClean="0"/>
              <a:t>Chci zapsat své dítě do speciální třídy</a:t>
            </a:r>
            <a:endParaRPr lang="cs-CZ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4023329" y="5301208"/>
            <a:ext cx="4897816" cy="27699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1200" dirty="0" smtClean="0"/>
              <a:t>Zápis bude probíhat individuálně po telefonické domluvě na č.  775 580 941</a:t>
            </a:r>
            <a:endParaRPr lang="cs-CZ" sz="1200" dirty="0"/>
          </a:p>
        </p:txBody>
      </p:sp>
      <p:cxnSp>
        <p:nvCxnSpPr>
          <p:cNvPr id="10" name="Přímá spojnice se šipkou 9"/>
          <p:cNvCxnSpPr>
            <a:stCxn id="5" idx="3"/>
            <a:endCxn id="6" idx="1"/>
          </p:cNvCxnSpPr>
          <p:nvPr/>
        </p:nvCxnSpPr>
        <p:spPr>
          <a:xfrm>
            <a:off x="4426121" y="489236"/>
            <a:ext cx="187375" cy="3252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>
            <a:stCxn id="7" idx="2"/>
            <a:endCxn id="8" idx="0"/>
          </p:cNvCxnSpPr>
          <p:nvPr/>
        </p:nvCxnSpPr>
        <p:spPr>
          <a:xfrm>
            <a:off x="3211753" y="3366284"/>
            <a:ext cx="3873188" cy="3152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ovéPole 18"/>
          <p:cNvSpPr txBox="1"/>
          <p:nvPr/>
        </p:nvSpPr>
        <p:spPr>
          <a:xfrm>
            <a:off x="899592" y="5882239"/>
            <a:ext cx="7847640" cy="27699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dirty="0" smtClean="0"/>
              <a:t>Případné dotazy zašlete na e-mail info@klatovskeskolky.cz nebo v úředních hodinách volejte na  tel. č. 376 347 790  </a:t>
            </a:r>
            <a:endParaRPr lang="cs-CZ" sz="1200" dirty="0"/>
          </a:p>
        </p:txBody>
      </p:sp>
      <p:cxnSp>
        <p:nvCxnSpPr>
          <p:cNvPr id="9" name="Přímá spojnice 8"/>
          <p:cNvCxnSpPr>
            <a:stCxn id="3" idx="2"/>
            <a:endCxn id="4" idx="0"/>
          </p:cNvCxnSpPr>
          <p:nvPr/>
        </p:nvCxnSpPr>
        <p:spPr>
          <a:xfrm>
            <a:off x="2754755" y="5094476"/>
            <a:ext cx="3717482" cy="2067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ovéPole 1"/>
          <p:cNvSpPr txBox="1"/>
          <p:nvPr/>
        </p:nvSpPr>
        <p:spPr>
          <a:xfrm>
            <a:off x="503560" y="1691516"/>
            <a:ext cx="2251194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b="1" dirty="0" smtClean="0"/>
              <a:t>Proč až od 3 let věku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13" name="Obdélník 12"/>
          <p:cNvSpPr/>
          <p:nvPr/>
        </p:nvSpPr>
        <p:spPr>
          <a:xfrm>
            <a:off x="3851920" y="1536216"/>
            <a:ext cx="4608512" cy="10156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200" dirty="0"/>
              <a:t>Od září 2020 vstupuje v platnost novela vyhlášky o MŠ (14/2005 Sb</a:t>
            </a:r>
            <a:r>
              <a:rPr lang="cs-CZ" sz="1200" dirty="0" smtClean="0"/>
              <a:t>. </a:t>
            </a:r>
            <a:r>
              <a:rPr lang="cs-CZ" sz="1200" dirty="0"/>
              <a:t>ve znění pozdějších předpisů</a:t>
            </a:r>
            <a:r>
              <a:rPr lang="cs-CZ" sz="1200" dirty="0" smtClean="0"/>
              <a:t>). </a:t>
            </a:r>
            <a:r>
              <a:rPr lang="cs-CZ" sz="1200" dirty="0"/>
              <a:t>Podle této novely se za každé </a:t>
            </a:r>
            <a:r>
              <a:rPr lang="cs-CZ" sz="1200" dirty="0" smtClean="0"/>
              <a:t> dítě mladší </a:t>
            </a:r>
            <a:r>
              <a:rPr lang="cs-CZ" sz="1200" dirty="0"/>
              <a:t>3 let snižuje do doby dovršení 3 let věku počet zapsaných dětí o 2.  </a:t>
            </a:r>
          </a:p>
          <a:p>
            <a:r>
              <a:rPr lang="cs-CZ" sz="1200" dirty="0"/>
              <a:t>Děti mladší 3 let nemají na přijetí do MŠ právní nárok, pro dvouleté děti nemáme na běžných třídách vhodné podmínky.</a:t>
            </a:r>
            <a:endParaRPr lang="cs-CZ" sz="1200" dirty="0"/>
          </a:p>
        </p:txBody>
      </p:sp>
      <p:cxnSp>
        <p:nvCxnSpPr>
          <p:cNvPr id="15" name="Přímá spojnice se šipkou 14"/>
          <p:cNvCxnSpPr>
            <a:stCxn id="2" idx="3"/>
            <a:endCxn id="13" idx="1"/>
          </p:cNvCxnSpPr>
          <p:nvPr/>
        </p:nvCxnSpPr>
        <p:spPr>
          <a:xfrm>
            <a:off x="2754754" y="1876182"/>
            <a:ext cx="1097166" cy="1678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035360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</TotalTime>
  <Words>468</Words>
  <Application>Microsoft Office PowerPoint</Application>
  <PresentationFormat>Předvádění na obrazovce (4:3)</PresentationFormat>
  <Paragraphs>38</Paragraphs>
  <Slides>3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Motiv systému Office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Jak na to ?</dc:title>
  <dc:creator>Uživatel systému Windows</dc:creator>
  <cp:lastModifiedBy>Uživatel systému Windows</cp:lastModifiedBy>
  <cp:revision>24</cp:revision>
  <cp:lastPrinted>2020-04-08T08:11:20Z</cp:lastPrinted>
  <dcterms:created xsi:type="dcterms:W3CDTF">2020-04-07T11:14:50Z</dcterms:created>
  <dcterms:modified xsi:type="dcterms:W3CDTF">2020-04-08T10:36:48Z</dcterms:modified>
</cp:coreProperties>
</file>