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08788" cy="99409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F31FC-D747-4B8B-AE37-568E99ABDC61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93BA2-C1D2-4152-9D2F-181971055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54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93BA2-C1D2-4152-9D2F-181971055D8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074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93BA2-C1D2-4152-9D2F-181971055D8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35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BDA-E6EA-47AA-B0D0-53D672BC673E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941C-56E9-4ED9-AFDB-BC417E9B5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68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BDA-E6EA-47AA-B0D0-53D672BC673E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941C-56E9-4ED9-AFDB-BC417E9B5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99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BDA-E6EA-47AA-B0D0-53D672BC673E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941C-56E9-4ED9-AFDB-BC417E9B5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41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BDA-E6EA-47AA-B0D0-53D672BC673E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941C-56E9-4ED9-AFDB-BC417E9B5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90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BDA-E6EA-47AA-B0D0-53D672BC673E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941C-56E9-4ED9-AFDB-BC417E9B5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7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BDA-E6EA-47AA-B0D0-53D672BC673E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941C-56E9-4ED9-AFDB-BC417E9B5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57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BDA-E6EA-47AA-B0D0-53D672BC673E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941C-56E9-4ED9-AFDB-BC417E9B5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71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BDA-E6EA-47AA-B0D0-53D672BC673E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941C-56E9-4ED9-AFDB-BC417E9B5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46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BDA-E6EA-47AA-B0D0-53D672BC673E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941C-56E9-4ED9-AFDB-BC417E9B5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67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BDA-E6EA-47AA-B0D0-53D672BC673E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941C-56E9-4ED9-AFDB-BC417E9B5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30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BDA-E6EA-47AA-B0D0-53D672BC673E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941C-56E9-4ED9-AFDB-BC417E9B5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71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DBDA-E6EA-47AA-B0D0-53D672BC673E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941C-56E9-4ED9-AFDB-BC417E9B5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20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4537" y="1445092"/>
            <a:ext cx="347633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Preferujete elektronické tiskopisy?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945091" y="2452763"/>
            <a:ext cx="237626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Navštivte  www.klatovskeskolky.cz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71998" y="1445092"/>
            <a:ext cx="421083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Preferujete tištěnou  podobu dokumentů?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05084" y="2083432"/>
            <a:ext cx="244827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Navštivte v úředních hodinách MŠ, kam chcete své dítě  zapsat a tiskopisy </a:t>
            </a:r>
            <a:r>
              <a:rPr lang="cs-CZ" sz="1200" dirty="0" smtClean="0"/>
              <a:t>si tam vyzvedněte. Místo bude zřetelně označeno.</a:t>
            </a:r>
            <a:endParaRPr lang="cs-CZ" sz="1200" dirty="0"/>
          </a:p>
        </p:txBody>
      </p:sp>
      <p:cxnSp>
        <p:nvCxnSpPr>
          <p:cNvPr id="12" name="Přímá spojnice se šipkou 11"/>
          <p:cNvCxnSpPr>
            <a:endCxn id="4" idx="0"/>
          </p:cNvCxnSpPr>
          <p:nvPr/>
        </p:nvCxnSpPr>
        <p:spPr>
          <a:xfrm flipH="1">
            <a:off x="2222705" y="1055167"/>
            <a:ext cx="2421303" cy="389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endCxn id="6" idx="0"/>
          </p:cNvCxnSpPr>
          <p:nvPr/>
        </p:nvCxnSpPr>
        <p:spPr>
          <a:xfrm>
            <a:off x="4644008" y="1055167"/>
            <a:ext cx="2033407" cy="389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4" idx="2"/>
            <a:endCxn id="5" idx="0"/>
          </p:cNvCxnSpPr>
          <p:nvPr/>
        </p:nvCxnSpPr>
        <p:spPr>
          <a:xfrm flipH="1">
            <a:off x="2133223" y="1814424"/>
            <a:ext cx="89482" cy="638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819419" y="3860323"/>
            <a:ext cx="376340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Vyplňte všechny potřebné  formuláře</a:t>
            </a:r>
            <a:endParaRPr lang="cs-CZ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51520" y="4596517"/>
            <a:ext cx="1190069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Přihlášku  dítěte</a:t>
            </a:r>
            <a:endParaRPr lang="cs-CZ" sz="12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547664" y="4596517"/>
            <a:ext cx="1584176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Evidenční list  dítěte  - jen první stranu bez  potvrzení lékaře, na zadní straně tiskopis podepište</a:t>
            </a:r>
            <a:endParaRPr lang="cs-CZ" sz="12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563888" y="4596517"/>
            <a:ext cx="1584176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Čestné prohlášení o očkování  (u dítěte  v posledním roce před nástupem do ZŠ není potřeba)  </a:t>
            </a:r>
            <a:endParaRPr lang="cs-CZ" sz="12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587440" y="4596516"/>
            <a:ext cx="1089975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Souhlas se zpracováním osobních údajů</a:t>
            </a:r>
            <a:endParaRPr lang="cs-CZ" sz="1200" dirty="0"/>
          </a:p>
        </p:txBody>
      </p:sp>
      <p:cxnSp>
        <p:nvCxnSpPr>
          <p:cNvPr id="42" name="Přímá spojnice se šipkou 41"/>
          <p:cNvCxnSpPr>
            <a:stCxn id="7" idx="3"/>
            <a:endCxn id="7" idx="3"/>
          </p:cNvCxnSpPr>
          <p:nvPr/>
        </p:nvCxnSpPr>
        <p:spPr>
          <a:xfrm>
            <a:off x="8053356" y="249893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6" idx="2"/>
          </p:cNvCxnSpPr>
          <p:nvPr/>
        </p:nvCxnSpPr>
        <p:spPr>
          <a:xfrm>
            <a:off x="6677415" y="1814424"/>
            <a:ext cx="303610" cy="225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7173435" y="4596517"/>
            <a:ext cx="1640186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Okopírujte  rodný list dítěte , občanský průkaz zákonného zástupce a  očkovací průkaz  dítěte </a:t>
            </a: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9417" y="6165304"/>
            <a:ext cx="776900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Úřední hodiny na všech pracovištích MŠ: pondělí a středa od 8.00 do 10.00 hod.</a:t>
            </a:r>
            <a:endParaRPr lang="cs-CZ" dirty="0"/>
          </a:p>
        </p:txBody>
      </p:sp>
      <p:cxnSp>
        <p:nvCxnSpPr>
          <p:cNvPr id="37" name="Přímá spojnice se šipkou 36"/>
          <p:cNvCxnSpPr>
            <a:stCxn id="22" idx="2"/>
            <a:endCxn id="25" idx="0"/>
          </p:cNvCxnSpPr>
          <p:nvPr/>
        </p:nvCxnSpPr>
        <p:spPr>
          <a:xfrm flipH="1">
            <a:off x="846555" y="4229655"/>
            <a:ext cx="3854568" cy="36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stCxn id="22" idx="2"/>
            <a:endCxn id="26" idx="0"/>
          </p:cNvCxnSpPr>
          <p:nvPr/>
        </p:nvCxnSpPr>
        <p:spPr>
          <a:xfrm flipH="1">
            <a:off x="2339752" y="4229655"/>
            <a:ext cx="2361371" cy="36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22" idx="2"/>
            <a:endCxn id="27" idx="0"/>
          </p:cNvCxnSpPr>
          <p:nvPr/>
        </p:nvCxnSpPr>
        <p:spPr>
          <a:xfrm flipH="1">
            <a:off x="4355976" y="4229655"/>
            <a:ext cx="345147" cy="36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22" idx="2"/>
            <a:endCxn id="28" idx="0"/>
          </p:cNvCxnSpPr>
          <p:nvPr/>
        </p:nvCxnSpPr>
        <p:spPr>
          <a:xfrm>
            <a:off x="4701123" y="4229655"/>
            <a:ext cx="1431305" cy="366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>
            <a:stCxn id="22" idx="2"/>
            <a:endCxn id="49" idx="0"/>
          </p:cNvCxnSpPr>
          <p:nvPr/>
        </p:nvCxnSpPr>
        <p:spPr>
          <a:xfrm>
            <a:off x="4701123" y="4229655"/>
            <a:ext cx="3292405" cy="36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469917" y="531947"/>
            <a:ext cx="859677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dirty="0" smtClean="0"/>
              <a:t>Jak na to, aneb zápis do MŠ Klatovy v době </a:t>
            </a:r>
            <a:r>
              <a:rPr lang="cs-CZ" sz="2800" b="1" dirty="0" err="1" smtClean="0"/>
              <a:t>koronavirové</a:t>
            </a:r>
            <a:endParaRPr lang="cs-CZ" sz="2800" b="1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979712" y="3284984"/>
            <a:ext cx="462421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Používejte výhradně nově zveřejněné tiskopisy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9326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3528" y="548680"/>
            <a:ext cx="829111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Jak vyplněné a okopírované formuláře doručíte na Vámi vybranou mateřskou školu? 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90652" y="1408860"/>
            <a:ext cx="237626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Prostřednictvím datové schránky  MŠ Klatovy  ID e65ksv7</a:t>
            </a:r>
            <a:endParaRPr lang="cs-CZ" sz="1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564065" y="1409000"/>
            <a:ext cx="1810041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Dokumenty zaslat poštou  na adresu ředitelství :</a:t>
            </a:r>
          </a:p>
          <a:p>
            <a:r>
              <a:rPr lang="cs-CZ" sz="1200" dirty="0" smtClean="0"/>
              <a:t>MŠ Klatovy, Studentská 601</a:t>
            </a:r>
            <a:endParaRPr lang="cs-CZ" sz="1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201038" y="1408860"/>
            <a:ext cx="2239501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Vhodit   v obálce nebo folii v úředních hodinách do připravené a označené </a:t>
            </a:r>
            <a:r>
              <a:rPr lang="cs-CZ" sz="1200" dirty="0" smtClean="0"/>
              <a:t>schránky na Vámi vybrané mateřské škole. Místo bude zřetelně označeno.</a:t>
            </a:r>
            <a:endParaRPr lang="cs-CZ" sz="1200" dirty="0"/>
          </a:p>
        </p:txBody>
      </p:sp>
      <p:cxnSp>
        <p:nvCxnSpPr>
          <p:cNvPr id="12" name="Přímá spojnice se šipkou 11"/>
          <p:cNvCxnSpPr>
            <a:stCxn id="5" idx="2"/>
            <a:endCxn id="6" idx="0"/>
          </p:cNvCxnSpPr>
          <p:nvPr/>
        </p:nvCxnSpPr>
        <p:spPr>
          <a:xfrm flipH="1">
            <a:off x="1478784" y="918012"/>
            <a:ext cx="2990302" cy="490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5" idx="2"/>
            <a:endCxn id="7" idx="0"/>
          </p:cNvCxnSpPr>
          <p:nvPr/>
        </p:nvCxnSpPr>
        <p:spPr>
          <a:xfrm>
            <a:off x="4469086" y="918012"/>
            <a:ext cx="0" cy="490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90651" y="3779748"/>
            <a:ext cx="301428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Jak se dozvíte o přijetí dítěte?</a:t>
            </a:r>
            <a:endParaRPr lang="cs-CZ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3289" y="5157192"/>
            <a:ext cx="360868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Jaké registrační číslo má Vaše  dítě? 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059291" y="3502749"/>
            <a:ext cx="376378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Registrační čísla přijatých dětí budou zveřejněna na www.klatovskeskolky.cz</a:t>
            </a:r>
            <a:endParaRPr lang="cs-CZ" sz="12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029688" y="4338267"/>
            <a:ext cx="4063531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Seznam registračních čísel přijatých dětí bude vyvěšen na Vámi vybrané MŠ (k nahlédnutí v úředních dnech)  </a:t>
            </a:r>
            <a:endParaRPr lang="cs-CZ" sz="1200" dirty="0"/>
          </a:p>
        </p:txBody>
      </p:sp>
      <p:cxnSp>
        <p:nvCxnSpPr>
          <p:cNvPr id="27" name="Přímá spojnice se šipkou 26"/>
          <p:cNvCxnSpPr>
            <a:stCxn id="22" idx="3"/>
            <a:endCxn id="24" idx="1"/>
          </p:cNvCxnSpPr>
          <p:nvPr/>
        </p:nvCxnSpPr>
        <p:spPr>
          <a:xfrm flipV="1">
            <a:off x="3304938" y="3733582"/>
            <a:ext cx="754353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22" idx="3"/>
            <a:endCxn id="25" idx="1"/>
          </p:cNvCxnSpPr>
          <p:nvPr/>
        </p:nvCxnSpPr>
        <p:spPr>
          <a:xfrm>
            <a:off x="3304938" y="3964414"/>
            <a:ext cx="724750" cy="604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4215684" y="5249525"/>
            <a:ext cx="4692375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 Registračním číslem Vašeho dítěte je prvních 8 číslic z jeho rodného čísla</a:t>
            </a:r>
            <a:endParaRPr lang="cs-CZ" sz="1200" dirty="0"/>
          </a:p>
        </p:txBody>
      </p:sp>
      <p:cxnSp>
        <p:nvCxnSpPr>
          <p:cNvPr id="32" name="Přímá spojnice se šipkou 31"/>
          <p:cNvCxnSpPr>
            <a:stCxn id="23" idx="3"/>
            <a:endCxn id="30" idx="1"/>
          </p:cNvCxnSpPr>
          <p:nvPr/>
        </p:nvCxnSpPr>
        <p:spPr>
          <a:xfrm>
            <a:off x="3721969" y="5341858"/>
            <a:ext cx="493715" cy="46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13289" y="6021288"/>
            <a:ext cx="465172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Kdy budou seznamy  přijatých dětí zveřejněny?</a:t>
            </a:r>
            <a:endParaRPr lang="cs-CZ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5683978" y="6113621"/>
            <a:ext cx="1951112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Den zveřejnění  je 8. 6. 2020</a:t>
            </a:r>
            <a:endParaRPr lang="cs-CZ" sz="1200" dirty="0"/>
          </a:p>
        </p:txBody>
      </p:sp>
      <p:cxnSp>
        <p:nvCxnSpPr>
          <p:cNvPr id="36" name="Přímá spojnice se šipkou 35"/>
          <p:cNvCxnSpPr>
            <a:stCxn id="33" idx="3"/>
            <a:endCxn id="34" idx="1"/>
          </p:cNvCxnSpPr>
          <p:nvPr/>
        </p:nvCxnSpPr>
        <p:spPr>
          <a:xfrm>
            <a:off x="4765012" y="6205954"/>
            <a:ext cx="918966" cy="46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stCxn id="5" idx="2"/>
          </p:cNvCxnSpPr>
          <p:nvPr/>
        </p:nvCxnSpPr>
        <p:spPr>
          <a:xfrm>
            <a:off x="4469086" y="918012"/>
            <a:ext cx="2479178" cy="490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97786" y="2657838"/>
            <a:ext cx="678031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Do všech mateřských škol jsou přijímány děti od 3 do 6 let podle kritérií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16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07173" y="304570"/>
            <a:ext cx="411894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Od kdy může moje </a:t>
            </a:r>
            <a:r>
              <a:rPr lang="cs-CZ" b="1" dirty="0" smtClean="0"/>
              <a:t>dítě nastoupit </a:t>
            </a:r>
            <a:r>
              <a:rPr lang="cs-CZ" b="1" dirty="0" smtClean="0"/>
              <a:t>do MŠ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13496" y="491361"/>
            <a:ext cx="4009397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Děti jsou do MŠ přijímány podle věku a spádovosti. (viz kritéria). Na běžnou třídu MŠ může dítě nastoupit až po dovršení věku 3 let. </a:t>
            </a:r>
            <a:endParaRPr lang="cs-CZ" sz="1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19" y="2996952"/>
            <a:ext cx="592046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Nastupuji do práce a mám dítě mladší 3 let. Co mám dělat?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248737" y="3681541"/>
            <a:ext cx="367240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Pokud Vaše dítě dovrší věku 2 let do 31. 8. 2020  a splňuje podmínky pro předškolní vzdělávání, vyplňte tiskopisy potřebné k zápisu a doručte je na Mateřskou školu Klatovy, Studentská 601, kde </a:t>
            </a:r>
            <a:r>
              <a:rPr lang="cs-CZ" sz="1200" dirty="0" smtClean="0"/>
              <a:t>je třída </a:t>
            </a:r>
            <a:r>
              <a:rPr lang="cs-CZ" sz="1200" dirty="0" smtClean="0"/>
              <a:t>pro </a:t>
            </a:r>
            <a:r>
              <a:rPr lang="cs-CZ" sz="1200" dirty="0" smtClean="0"/>
              <a:t> dvouleté děti </a:t>
            </a:r>
            <a:r>
              <a:rPr lang="cs-CZ" sz="1200" dirty="0" smtClean="0"/>
              <a:t>zaměstnaných </a:t>
            </a:r>
            <a:r>
              <a:rPr lang="cs-CZ" sz="1200" dirty="0" smtClean="0"/>
              <a:t>matek.</a:t>
            </a: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9664" y="4725144"/>
            <a:ext cx="473018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Chci zapsat své dítě do speciální třídy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23329" y="5301208"/>
            <a:ext cx="4897816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Zápis bude probíhat individuálně po telefonické domluvě na č.  775 580 941</a:t>
            </a:r>
            <a:endParaRPr lang="cs-CZ" sz="1200" dirty="0"/>
          </a:p>
        </p:txBody>
      </p:sp>
      <p:cxnSp>
        <p:nvCxnSpPr>
          <p:cNvPr id="10" name="Přímá spojnice se šipkou 9"/>
          <p:cNvCxnSpPr>
            <a:stCxn id="5" idx="3"/>
            <a:endCxn id="6" idx="1"/>
          </p:cNvCxnSpPr>
          <p:nvPr/>
        </p:nvCxnSpPr>
        <p:spPr>
          <a:xfrm>
            <a:off x="4426121" y="489236"/>
            <a:ext cx="187375" cy="325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7" idx="2"/>
            <a:endCxn id="8" idx="0"/>
          </p:cNvCxnSpPr>
          <p:nvPr/>
        </p:nvCxnSpPr>
        <p:spPr>
          <a:xfrm>
            <a:off x="3211753" y="3366284"/>
            <a:ext cx="3873188" cy="315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899592" y="5882239"/>
            <a:ext cx="784764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Případné dotazy zašlete na e-mail info@klatovskeskolky.cz nebo v úředních hodinách volejte na  tel. č. 376 347 790  </a:t>
            </a:r>
            <a:endParaRPr lang="cs-CZ" sz="1200" dirty="0"/>
          </a:p>
        </p:txBody>
      </p:sp>
      <p:cxnSp>
        <p:nvCxnSpPr>
          <p:cNvPr id="9" name="Přímá spojnice 8"/>
          <p:cNvCxnSpPr>
            <a:stCxn id="3" idx="2"/>
            <a:endCxn id="4" idx="0"/>
          </p:cNvCxnSpPr>
          <p:nvPr/>
        </p:nvCxnSpPr>
        <p:spPr>
          <a:xfrm>
            <a:off x="2754755" y="5094476"/>
            <a:ext cx="3717482" cy="206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503560" y="1691516"/>
            <a:ext cx="225119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Proč až od 3 let věku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851920" y="1536216"/>
            <a:ext cx="460851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200" dirty="0"/>
              <a:t>Od září 2020 vstupuje v platnost novela vyhlášky o MŠ (14/2005 Sb</a:t>
            </a:r>
            <a:r>
              <a:rPr lang="cs-CZ" sz="1200" dirty="0" smtClean="0"/>
              <a:t>. </a:t>
            </a:r>
            <a:r>
              <a:rPr lang="cs-CZ" sz="1200" dirty="0"/>
              <a:t>ve znění pozdějších předpisů</a:t>
            </a:r>
            <a:r>
              <a:rPr lang="cs-CZ" sz="1200" dirty="0" smtClean="0"/>
              <a:t>). </a:t>
            </a:r>
            <a:r>
              <a:rPr lang="cs-CZ" sz="1200" dirty="0"/>
              <a:t>Podle této novely se za každé </a:t>
            </a:r>
            <a:r>
              <a:rPr lang="cs-CZ" sz="1200" dirty="0" smtClean="0"/>
              <a:t> dítě mladší </a:t>
            </a:r>
            <a:r>
              <a:rPr lang="cs-CZ" sz="1200" dirty="0"/>
              <a:t>3 let snižuje do doby dovršení 3 let věku počet zapsaných dětí o 2.  </a:t>
            </a:r>
          </a:p>
          <a:p>
            <a:r>
              <a:rPr lang="cs-CZ" sz="1200" dirty="0"/>
              <a:t>Děti mladší 3 let nemají na přijetí do MŠ právní nárok, pro dvouleté děti nemáme na běžných třídách vhodné podmínky.</a:t>
            </a:r>
            <a:endParaRPr lang="cs-CZ" sz="1200" dirty="0"/>
          </a:p>
        </p:txBody>
      </p:sp>
      <p:cxnSp>
        <p:nvCxnSpPr>
          <p:cNvPr id="15" name="Přímá spojnice se šipkou 14"/>
          <p:cNvCxnSpPr>
            <a:stCxn id="2" idx="3"/>
            <a:endCxn id="13" idx="1"/>
          </p:cNvCxnSpPr>
          <p:nvPr/>
        </p:nvCxnSpPr>
        <p:spPr>
          <a:xfrm>
            <a:off x="2754754" y="1876182"/>
            <a:ext cx="1097166" cy="167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353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468</Words>
  <Application>Microsoft Office PowerPoint</Application>
  <PresentationFormat>Předvádění na obrazovce (4:3)</PresentationFormat>
  <Paragraphs>38</Paragraphs>
  <Slides>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 to ?</dc:title>
  <dc:creator>Uživatel systému Windows</dc:creator>
  <cp:lastModifiedBy>Uživatel systému Windows</cp:lastModifiedBy>
  <cp:revision>24</cp:revision>
  <cp:lastPrinted>2020-04-08T08:11:20Z</cp:lastPrinted>
  <dcterms:created xsi:type="dcterms:W3CDTF">2020-04-07T11:14:50Z</dcterms:created>
  <dcterms:modified xsi:type="dcterms:W3CDTF">2020-04-08T10:36:48Z</dcterms:modified>
</cp:coreProperties>
</file>